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sldIdLst>
    <p:sldId id="291" r:id="rId2"/>
    <p:sldId id="289" r:id="rId3"/>
    <p:sldId id="277" r:id="rId4"/>
    <p:sldId id="278" r:id="rId5"/>
    <p:sldId id="283" r:id="rId6"/>
    <p:sldId id="275" r:id="rId7"/>
    <p:sldId id="279" r:id="rId8"/>
    <p:sldId id="258" r:id="rId9"/>
    <p:sldId id="268" r:id="rId10"/>
    <p:sldId id="274" r:id="rId11"/>
  </p:sldIdLst>
  <p:sldSz cx="9144000" cy="6858000" type="screen4x3"/>
  <p:notesSz cx="6858000" cy="9144000"/>
  <p:custDataLst>
    <p:tags r:id="rId12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26E7"/>
    <a:srgbClr val="F00AE0"/>
    <a:srgbClr val="FF0000"/>
    <a:srgbClr val="FF0066"/>
    <a:srgbClr val="0000FF"/>
    <a:srgbClr val="CCFF66"/>
    <a:srgbClr val="003300"/>
    <a:srgbClr val="CC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2574" autoAdjust="0"/>
    <p:restoredTop sz="93867" autoAdjust="0"/>
  </p:normalViewPr>
  <p:slideViewPr>
    <p:cSldViewPr>
      <p:cViewPr>
        <p:scale>
          <a:sx n="61" d="100"/>
          <a:sy n="61" d="100"/>
        </p:scale>
        <p:origin x="-852" y="-2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A2E23D-D0B3-4CBA-9D38-8ECE0F4FC9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AFB3F0-7156-4AA3-9446-10D60730BD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C024D9-BF4D-4935-B395-2119061211C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479712-501C-40F7-BAAB-B419FED55D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C7910A-5B7F-4E92-BBAA-70ADD9978B6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CCA983-637E-4B0B-A579-B11AA24DA8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F5326D-C820-4FEC-85EF-317D6B32DA1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958512-7BD7-4F97-A447-A6035DDEBB7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A477C6-935B-4297-870C-E8AA4142E4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06C5AE-BEC8-45B2-88BB-CE253523D08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9D6481-6FFD-41F3-ACC4-D95EEC0711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26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126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126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81A0321-96B9-401B-92BA-4EE53CAB3D6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 truon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228600"/>
            <a:ext cx="1330390" cy="131695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TextBox 5"/>
          <p:cNvSpPr txBox="1"/>
          <p:nvPr/>
        </p:nvSpPr>
        <p:spPr>
          <a:xfrm>
            <a:off x="1676400" y="381000"/>
            <a:ext cx="7239000" cy="1077218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cap="all" dirty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+mn-lt"/>
                <a:cs typeface="+mn-cs"/>
              </a:rPr>
              <a:t>PHÒNG GD&amp;ĐT  QUẬN LONG BIÊN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cap="all" dirty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+mn-lt"/>
                <a:cs typeface="+mn-cs"/>
              </a:rPr>
              <a:t>TRƯỜNG TIỂU HỌC ÁI MỘ A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04800" y="2057400"/>
            <a:ext cx="8686800" cy="3785652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3333CC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MÔN: 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3333CC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ĐỊA LÍ - 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3333CC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LỚP 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3333CC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5</a:t>
            </a:r>
            <a:endParaRPr lang="en-US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3333CC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+mn-lt"/>
              <a:cs typeface="+mn-cs"/>
            </a:endParaRPr>
          </a:p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3333CC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Tiết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3333CC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 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3333CC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1 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3333CC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– </a:t>
            </a:r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3333CC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Tuần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3333CC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 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3333CC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1</a:t>
            </a:r>
            <a:endParaRPr lang="en-US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3333CC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+mn-lt"/>
              <a:cs typeface="+mn-cs"/>
            </a:endParaRPr>
          </a:p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3333CC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TÊN </a:t>
            </a:r>
            <a:r>
              <a:rPr lang="en-US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3333CC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BÀI: 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VIỆT NAM ĐẤT NƯỚC CHÚNG TA</a:t>
            </a:r>
            <a:endParaRPr lang="en-US" sz="32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+mn-lt"/>
              <a:cs typeface="+mn-cs"/>
            </a:endParaRPr>
          </a:p>
          <a:p>
            <a:pPr lvl="2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+mn-lt"/>
              <a:cs typeface="+mn-cs"/>
            </a:endParaRPr>
          </a:p>
          <a:p>
            <a:pPr lvl="2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3333CC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GV </a:t>
            </a:r>
            <a:r>
              <a:rPr lang="en-US" sz="32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3333CC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t</a:t>
            </a:r>
            <a:r>
              <a:rPr lang="en-US" sz="32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3333CC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hực</a:t>
            </a:r>
            <a:r>
              <a:rPr lang="en-US" sz="32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3333CC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 </a:t>
            </a:r>
            <a:r>
              <a:rPr lang="en-US" sz="3200" b="1" i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3333CC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hiện</a:t>
            </a:r>
            <a:r>
              <a:rPr lang="en-US" sz="32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3333CC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: </a:t>
            </a:r>
            <a:r>
              <a:rPr lang="en-US" sz="32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3333CC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Nguyễn</a:t>
            </a:r>
            <a:r>
              <a:rPr lang="en-US" sz="32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3333CC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 </a:t>
            </a:r>
            <a:r>
              <a:rPr lang="en-US" sz="32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3333CC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Ngọc</a:t>
            </a:r>
            <a:r>
              <a:rPr lang="en-US" sz="32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3333CC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 </a:t>
            </a:r>
            <a:r>
              <a:rPr lang="en-US" sz="32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3333CC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Ánh</a:t>
            </a:r>
            <a:endParaRPr lang="en-US" sz="3200" b="1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3333CC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2514600" cy="868363"/>
          </a:xfrm>
          <a:solidFill>
            <a:schemeClr val="bg1"/>
          </a:solidFill>
          <a:ln>
            <a:solidFill>
              <a:srgbClr val="0066FF"/>
            </a:solidFill>
          </a:ln>
        </p:spPr>
        <p:txBody>
          <a:bodyPr/>
          <a:lstStyle/>
          <a:p>
            <a:r>
              <a:rPr lang="en-US" sz="3600" b="1">
                <a:solidFill>
                  <a:srgbClr val="0000FF"/>
                </a:solidFill>
              </a:rPr>
              <a:t>Bài tập</a:t>
            </a:r>
          </a:p>
        </p:txBody>
      </p:sp>
      <p:sp>
        <p:nvSpPr>
          <p:cNvPr id="95235" name="Text Box 3"/>
          <p:cNvSpPr txBox="1">
            <a:spLocks noChangeArrowheads="1"/>
          </p:cNvSpPr>
          <p:nvPr/>
        </p:nvSpPr>
        <p:spPr bwMode="auto">
          <a:xfrm>
            <a:off x="457200" y="1524000"/>
            <a:ext cx="8382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a) Từ Bắc vào Nam theo đường thẳng, phần đất liền nước ta dài</a:t>
            </a:r>
          </a:p>
        </p:txBody>
      </p:sp>
      <p:sp>
        <p:nvSpPr>
          <p:cNvPr id="95236" name="Text Box 4"/>
          <p:cNvSpPr txBox="1">
            <a:spLocks noChangeArrowheads="1"/>
          </p:cNvSpPr>
          <p:nvPr/>
        </p:nvSpPr>
        <p:spPr bwMode="auto">
          <a:xfrm>
            <a:off x="3276600" y="1981200"/>
            <a:ext cx="2362200" cy="528638"/>
          </a:xfrm>
          <a:prstGeom prst="rect">
            <a:avLst/>
          </a:prstGeom>
          <a:noFill/>
          <a:ln w="9525">
            <a:solidFill>
              <a:srgbClr val="0066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/>
              <a:t>...................</a:t>
            </a:r>
          </a:p>
        </p:txBody>
      </p:sp>
      <p:sp>
        <p:nvSpPr>
          <p:cNvPr id="95237" name="Text Box 5"/>
          <p:cNvSpPr txBox="1">
            <a:spLocks noChangeArrowheads="1"/>
          </p:cNvSpPr>
          <p:nvPr/>
        </p:nvSpPr>
        <p:spPr bwMode="auto">
          <a:xfrm>
            <a:off x="3276600" y="1981200"/>
            <a:ext cx="2362200" cy="528638"/>
          </a:xfrm>
          <a:prstGeom prst="rect">
            <a:avLst/>
          </a:prstGeom>
          <a:noFill/>
          <a:ln w="9525">
            <a:solidFill>
              <a:srgbClr val="0066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</a:rPr>
              <a:t>1650 km</a:t>
            </a:r>
          </a:p>
        </p:txBody>
      </p:sp>
      <p:sp>
        <p:nvSpPr>
          <p:cNvPr id="95238" name="Text Box 6"/>
          <p:cNvSpPr txBox="1">
            <a:spLocks noChangeArrowheads="1"/>
          </p:cNvSpPr>
          <p:nvPr/>
        </p:nvSpPr>
        <p:spPr bwMode="auto">
          <a:xfrm>
            <a:off x="457200" y="2590800"/>
            <a:ext cx="8382000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b) Từ tây sang đông nơi hẹp nhất là ở</a:t>
            </a:r>
          </a:p>
          <a:p>
            <a:pPr>
              <a:spcBef>
                <a:spcPct val="50000"/>
              </a:spcBef>
            </a:pPr>
            <a:r>
              <a:rPr lang="en-US" sz="2800"/>
              <a:t>chưa đầy  </a:t>
            </a:r>
          </a:p>
        </p:txBody>
      </p:sp>
      <p:sp>
        <p:nvSpPr>
          <p:cNvPr id="95239" name="Text Box 7"/>
          <p:cNvSpPr txBox="1">
            <a:spLocks noChangeArrowheads="1"/>
          </p:cNvSpPr>
          <p:nvPr/>
        </p:nvSpPr>
        <p:spPr bwMode="auto">
          <a:xfrm>
            <a:off x="6629400" y="2590800"/>
            <a:ext cx="2209800" cy="528638"/>
          </a:xfrm>
          <a:prstGeom prst="rect">
            <a:avLst/>
          </a:prstGeom>
          <a:noFill/>
          <a:ln w="9525">
            <a:solidFill>
              <a:srgbClr val="0066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/>
              <a:t>...................</a:t>
            </a:r>
          </a:p>
        </p:txBody>
      </p:sp>
      <p:sp>
        <p:nvSpPr>
          <p:cNvPr id="95240" name="Text Box 8"/>
          <p:cNvSpPr txBox="1">
            <a:spLocks noChangeArrowheads="1"/>
          </p:cNvSpPr>
          <p:nvPr/>
        </p:nvSpPr>
        <p:spPr bwMode="auto">
          <a:xfrm>
            <a:off x="6629400" y="2590800"/>
            <a:ext cx="2209800" cy="528638"/>
          </a:xfrm>
          <a:prstGeom prst="rect">
            <a:avLst/>
          </a:prstGeom>
          <a:noFill/>
          <a:ln w="9525">
            <a:solidFill>
              <a:srgbClr val="0066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</a:rPr>
              <a:t>Đồng Hới</a:t>
            </a:r>
          </a:p>
        </p:txBody>
      </p:sp>
      <p:sp>
        <p:nvSpPr>
          <p:cNvPr id="95241" name="Text Box 9"/>
          <p:cNvSpPr txBox="1">
            <a:spLocks noChangeArrowheads="1"/>
          </p:cNvSpPr>
          <p:nvPr/>
        </p:nvSpPr>
        <p:spPr bwMode="auto">
          <a:xfrm>
            <a:off x="2133600" y="3200400"/>
            <a:ext cx="2362200" cy="528638"/>
          </a:xfrm>
          <a:prstGeom prst="rect">
            <a:avLst/>
          </a:prstGeom>
          <a:noFill/>
          <a:ln w="9525">
            <a:solidFill>
              <a:srgbClr val="0066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/>
              <a:t>...................</a:t>
            </a:r>
          </a:p>
        </p:txBody>
      </p:sp>
      <p:sp>
        <p:nvSpPr>
          <p:cNvPr id="95242" name="Text Box 10"/>
          <p:cNvSpPr txBox="1">
            <a:spLocks noChangeArrowheads="1"/>
          </p:cNvSpPr>
          <p:nvPr/>
        </p:nvSpPr>
        <p:spPr bwMode="auto">
          <a:xfrm>
            <a:off x="2133600" y="3200400"/>
            <a:ext cx="2362200" cy="528638"/>
          </a:xfrm>
          <a:prstGeom prst="rect">
            <a:avLst/>
          </a:prstGeom>
          <a:noFill/>
          <a:ln w="9525">
            <a:solidFill>
              <a:srgbClr val="0066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</a:rPr>
              <a:t>50 km</a:t>
            </a:r>
          </a:p>
        </p:txBody>
      </p:sp>
      <p:sp>
        <p:nvSpPr>
          <p:cNvPr id="95243" name="Text Box 11"/>
          <p:cNvSpPr txBox="1">
            <a:spLocks noChangeArrowheads="1"/>
          </p:cNvSpPr>
          <p:nvPr/>
        </p:nvSpPr>
        <p:spPr bwMode="auto">
          <a:xfrm>
            <a:off x="304800" y="3962400"/>
            <a:ext cx="8458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c) Diện tích lãnh thổ Việt Nam rộng khoảng</a:t>
            </a:r>
          </a:p>
        </p:txBody>
      </p:sp>
      <p:sp>
        <p:nvSpPr>
          <p:cNvPr id="95244" name="Text Box 12"/>
          <p:cNvSpPr txBox="1">
            <a:spLocks noChangeArrowheads="1"/>
          </p:cNvSpPr>
          <p:nvPr/>
        </p:nvSpPr>
        <p:spPr bwMode="auto">
          <a:xfrm>
            <a:off x="685800" y="4572000"/>
            <a:ext cx="2362200" cy="528638"/>
          </a:xfrm>
          <a:prstGeom prst="rect">
            <a:avLst/>
          </a:prstGeom>
          <a:noFill/>
          <a:ln w="9525">
            <a:solidFill>
              <a:srgbClr val="0066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/>
              <a:t>...................</a:t>
            </a:r>
          </a:p>
        </p:txBody>
      </p:sp>
      <p:sp>
        <p:nvSpPr>
          <p:cNvPr id="95245" name="Text Box 13"/>
          <p:cNvSpPr txBox="1">
            <a:spLocks noChangeArrowheads="1"/>
          </p:cNvSpPr>
          <p:nvPr/>
        </p:nvSpPr>
        <p:spPr bwMode="auto">
          <a:xfrm>
            <a:off x="685800" y="4572000"/>
            <a:ext cx="2362200" cy="528638"/>
          </a:xfrm>
          <a:prstGeom prst="rect">
            <a:avLst/>
          </a:prstGeom>
          <a:noFill/>
          <a:ln w="9525">
            <a:solidFill>
              <a:srgbClr val="0066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</a:rPr>
              <a:t>330.000 km</a:t>
            </a:r>
            <a:r>
              <a:rPr lang="en-US" sz="2800" b="1" baseline="30000">
                <a:solidFill>
                  <a:srgbClr val="FF0000"/>
                </a:solidFill>
              </a:rPr>
              <a:t>2</a:t>
            </a:r>
            <a:endParaRPr lang="en-US" sz="2800" b="1">
              <a:solidFill>
                <a:srgbClr val="FF0000"/>
              </a:solidFill>
            </a:endParaRPr>
          </a:p>
        </p:txBody>
      </p:sp>
      <p:sp>
        <p:nvSpPr>
          <p:cNvPr id="95252" name="Text Box 20"/>
          <p:cNvSpPr txBox="1">
            <a:spLocks noChangeArrowheads="1"/>
          </p:cNvSpPr>
          <p:nvPr/>
        </p:nvSpPr>
        <p:spPr bwMode="auto">
          <a:xfrm>
            <a:off x="3124200" y="533400"/>
            <a:ext cx="5410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Điền từ thích hợp vào chỗ trống.</a:t>
            </a:r>
          </a:p>
        </p:txBody>
      </p:sp>
      <p:sp>
        <p:nvSpPr>
          <p:cNvPr id="95253" name="Text Box 21"/>
          <p:cNvSpPr txBox="1">
            <a:spLocks noChangeArrowheads="1"/>
          </p:cNvSpPr>
          <p:nvPr/>
        </p:nvSpPr>
        <p:spPr bwMode="auto">
          <a:xfrm>
            <a:off x="304800" y="5257800"/>
            <a:ext cx="81534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d) Biển bao bọc phía ………  và phía …………. của nước ta.</a:t>
            </a:r>
          </a:p>
        </p:txBody>
      </p:sp>
      <p:sp>
        <p:nvSpPr>
          <p:cNvPr id="95254" name="Text Box 22"/>
          <p:cNvSpPr txBox="1">
            <a:spLocks noChangeArrowheads="1"/>
          </p:cNvSpPr>
          <p:nvPr/>
        </p:nvSpPr>
        <p:spPr bwMode="auto">
          <a:xfrm>
            <a:off x="4038600" y="5181600"/>
            <a:ext cx="1219200" cy="5286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.VnArial" pitchFamily="34" charset="0"/>
              </a:rPr>
              <a:t>Đ</a:t>
            </a:r>
            <a:r>
              <a:rPr lang="en-US" sz="2800" b="1">
                <a:solidFill>
                  <a:srgbClr val="FF0000"/>
                </a:solidFill>
              </a:rPr>
              <a:t>ông</a:t>
            </a:r>
            <a:endParaRPr lang="en-US" sz="2800" b="1">
              <a:solidFill>
                <a:srgbClr val="FF0000"/>
              </a:solidFill>
              <a:latin typeface=".VnArial" pitchFamily="34" charset="0"/>
            </a:endParaRPr>
          </a:p>
        </p:txBody>
      </p:sp>
      <p:sp>
        <p:nvSpPr>
          <p:cNvPr id="95255" name="Text Box 23"/>
          <p:cNvSpPr txBox="1">
            <a:spLocks noChangeArrowheads="1"/>
          </p:cNvSpPr>
          <p:nvPr/>
        </p:nvSpPr>
        <p:spPr bwMode="auto">
          <a:xfrm>
            <a:off x="6781800" y="5181600"/>
            <a:ext cx="1524000" cy="5286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.VnArial" pitchFamily="34" charset="0"/>
              </a:rPr>
              <a:t>Nam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52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5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95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95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2000"/>
                                        <p:tgtEl>
                                          <p:spTgt spid="95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95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95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95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95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952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95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6" dur="2000"/>
                                        <p:tgtEl>
                                          <p:spTgt spid="95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1" dur="2000"/>
                                        <p:tgtEl>
                                          <p:spTgt spid="95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95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95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95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95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56" dur="2000"/>
                                        <p:tgtEl>
                                          <p:spTgt spid="95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952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952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952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95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952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95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95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7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6" dur="80"/>
                                        <p:tgtEl>
                                          <p:spTgt spid="952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7" dur="80"/>
                                        <p:tgtEl>
                                          <p:spTgt spid="952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80"/>
                                        <p:tgtEl>
                                          <p:spTgt spid="952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952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95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95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5" grpId="0"/>
      <p:bldP spid="95236" grpId="0" animBg="1"/>
      <p:bldP spid="95237" grpId="0" animBg="1"/>
      <p:bldP spid="95238" grpId="0"/>
      <p:bldP spid="95239" grpId="0" animBg="1"/>
      <p:bldP spid="95240" grpId="0" animBg="1"/>
      <p:bldP spid="95241" grpId="0" animBg="1"/>
      <p:bldP spid="95242" grpId="0" animBg="1"/>
      <p:bldP spid="95243" grpId="0"/>
      <p:bldP spid="95244" grpId="0" animBg="1"/>
      <p:bldP spid="95245" grpId="0" animBg="1"/>
      <p:bldP spid="95253" grpId="0"/>
      <p:bldP spid="95254" grpId="0" animBg="1"/>
      <p:bldP spid="95254" grpId="1" animBg="1"/>
      <p:bldP spid="9525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600" name="Text Box 8"/>
          <p:cNvSpPr txBox="1">
            <a:spLocks noChangeArrowheads="1"/>
          </p:cNvSpPr>
          <p:nvPr/>
        </p:nvSpPr>
        <p:spPr bwMode="auto">
          <a:xfrm>
            <a:off x="4114800" y="457200"/>
            <a:ext cx="2362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u="sng">
                <a:solidFill>
                  <a:srgbClr val="0000FF"/>
                </a:solidFill>
                <a:latin typeface="Times New Roman" pitchFamily="18" charset="0"/>
              </a:rPr>
              <a:t>Địa lí</a:t>
            </a:r>
          </a:p>
        </p:txBody>
      </p:sp>
      <p:sp>
        <p:nvSpPr>
          <p:cNvPr id="110601" name="WordArt 9"/>
          <p:cNvSpPr>
            <a:spLocks noChangeArrowheads="1" noChangeShapeType="1" noTextEdit="1"/>
          </p:cNvSpPr>
          <p:nvPr/>
        </p:nvSpPr>
        <p:spPr bwMode="auto">
          <a:xfrm>
            <a:off x="1600200" y="914400"/>
            <a:ext cx="6038850" cy="6778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40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FF00"/>
                    </a:gs>
                    <a:gs pos="100000">
                      <a:srgbClr val="FF0000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Việt Nam đất nước chúng ta</a:t>
            </a:r>
            <a:endParaRPr lang="en-US" sz="4000" b="1" kern="10">
              <a:ln w="9525">
                <a:solidFill>
                  <a:srgbClr val="0000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00FF00"/>
                  </a:gs>
                  <a:gs pos="100000">
                    <a:srgbClr val="FF0000"/>
                  </a:gs>
                </a:gsLst>
                <a:lin ang="5400000" scaled="1"/>
              </a:gradFill>
              <a:latin typeface="Times New Roman"/>
              <a:cs typeface="Times New Roman"/>
            </a:endParaRPr>
          </a:p>
        </p:txBody>
      </p:sp>
      <p:sp>
        <p:nvSpPr>
          <p:cNvPr id="110602" name="Text Box 10"/>
          <p:cNvSpPr txBox="1">
            <a:spLocks noChangeArrowheads="1"/>
          </p:cNvSpPr>
          <p:nvPr/>
        </p:nvSpPr>
        <p:spPr bwMode="auto">
          <a:xfrm>
            <a:off x="304800" y="1524000"/>
            <a:ext cx="8382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.VnArial" pitchFamily="34" charset="0"/>
              </a:rPr>
              <a:t>1. Vị t</a:t>
            </a:r>
            <a:r>
              <a:rPr lang="en-US" sz="2800" b="1">
                <a:solidFill>
                  <a:srgbClr val="FF0000"/>
                </a:solidFill>
              </a:rPr>
              <a:t>rí địa lí và giới hạn</a:t>
            </a:r>
            <a:endParaRPr lang="en-US" sz="2800" b="1">
              <a:solidFill>
                <a:srgbClr val="FF0000"/>
              </a:solidFill>
              <a:latin typeface=".VnArial" pitchFamily="34" charset="0"/>
            </a:endParaRPr>
          </a:p>
        </p:txBody>
      </p:sp>
      <p:sp>
        <p:nvSpPr>
          <p:cNvPr id="110603" name="Text Box 11"/>
          <p:cNvSpPr txBox="1">
            <a:spLocks noChangeArrowheads="1"/>
          </p:cNvSpPr>
          <p:nvPr/>
        </p:nvSpPr>
        <p:spPr bwMode="auto">
          <a:xfrm>
            <a:off x="381000" y="2057400"/>
            <a:ext cx="82296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-"/>
            </a:pPr>
            <a:r>
              <a:rPr lang="en-US" sz="2400">
                <a:solidFill>
                  <a:srgbClr val="0000FF"/>
                </a:solidFill>
              </a:rPr>
              <a:t>Đọc SGK trả lời các câu hỏi sau:</a:t>
            </a:r>
          </a:p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</a:rPr>
              <a:t>+ Việt Nam nằm ở đâu? Thuộc khu vực nào?</a:t>
            </a:r>
          </a:p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</a:rPr>
              <a:t>+ Lãnh thổ  Việt Nam bao gồm những phần nào?</a:t>
            </a:r>
          </a:p>
        </p:txBody>
      </p:sp>
      <p:sp>
        <p:nvSpPr>
          <p:cNvPr id="110604" name="Text Box 12"/>
          <p:cNvSpPr txBox="1">
            <a:spLocks noChangeArrowheads="1"/>
          </p:cNvSpPr>
          <p:nvPr/>
        </p:nvSpPr>
        <p:spPr bwMode="auto">
          <a:xfrm>
            <a:off x="457200" y="3581400"/>
            <a:ext cx="8305800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3300"/>
                </a:solidFill>
              </a:rPr>
              <a:t>-Quan sát hình 1</a:t>
            </a:r>
          </a:p>
          <a:p>
            <a:pPr>
              <a:spcBef>
                <a:spcPct val="50000"/>
              </a:spcBef>
            </a:pPr>
            <a:r>
              <a:rPr lang="en-US" sz="2400">
                <a:solidFill>
                  <a:srgbClr val="003300"/>
                </a:solidFill>
              </a:rPr>
              <a:t>+ Chỉ phần đất liền của nước ta trên lược đồ.</a:t>
            </a:r>
          </a:p>
          <a:p>
            <a:pPr>
              <a:spcBef>
                <a:spcPct val="50000"/>
              </a:spcBef>
            </a:pPr>
            <a:r>
              <a:rPr lang="en-US" sz="2400">
                <a:solidFill>
                  <a:srgbClr val="003300"/>
                </a:solidFill>
              </a:rPr>
              <a:t>+ Phần đất liền của nước ta giáp với những nước nào?</a:t>
            </a:r>
          </a:p>
          <a:p>
            <a:pPr>
              <a:spcBef>
                <a:spcPct val="50000"/>
              </a:spcBef>
            </a:pPr>
            <a:r>
              <a:rPr lang="en-US" sz="2400">
                <a:solidFill>
                  <a:srgbClr val="003300"/>
                </a:solidFill>
              </a:rPr>
              <a:t>+ Biển bao bọc phía nào phần đất liền của nước ta? Tên biển là gì?</a:t>
            </a:r>
          </a:p>
          <a:p>
            <a:pPr>
              <a:spcBef>
                <a:spcPct val="50000"/>
              </a:spcBef>
            </a:pPr>
            <a:r>
              <a:rPr lang="en-US" sz="2400">
                <a:solidFill>
                  <a:srgbClr val="003300"/>
                </a:solidFill>
              </a:rPr>
              <a:t>+ Kể tên một số đảo và quần đảo của nước ta.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06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0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0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06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06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0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106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106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602" grpId="0"/>
      <p:bldP spid="110603" grpId="0"/>
      <p:bldP spid="11060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306" name="Picture 2" descr="BDDN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533400"/>
            <a:ext cx="8686800" cy="6019800"/>
          </a:xfrm>
          <a:prstGeom prst="rect">
            <a:avLst/>
          </a:prstGeom>
          <a:noFill/>
        </p:spPr>
      </p:pic>
      <p:sp>
        <p:nvSpPr>
          <p:cNvPr id="98307" name="Text Box 3"/>
          <p:cNvSpPr txBox="1">
            <a:spLocks noChangeArrowheads="1"/>
          </p:cNvSpPr>
          <p:nvPr/>
        </p:nvSpPr>
        <p:spPr bwMode="auto">
          <a:xfrm>
            <a:off x="2743200" y="1295400"/>
            <a:ext cx="1752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chemeClr val="tx2"/>
                </a:solidFill>
                <a:latin typeface=".VnTimeH" pitchFamily="34" charset="0"/>
              </a:rPr>
              <a:t>Trung quèc</a:t>
            </a:r>
          </a:p>
        </p:txBody>
      </p:sp>
      <p:sp>
        <p:nvSpPr>
          <p:cNvPr id="98308" name="Text Box 4"/>
          <p:cNvSpPr txBox="1">
            <a:spLocks noChangeArrowheads="1"/>
          </p:cNvSpPr>
          <p:nvPr/>
        </p:nvSpPr>
        <p:spPr bwMode="auto">
          <a:xfrm>
            <a:off x="2514600" y="2209800"/>
            <a:ext cx="762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chemeClr val="tx2"/>
                </a:solidFill>
                <a:latin typeface=".VnTimeH" pitchFamily="34" charset="0"/>
              </a:rPr>
              <a:t>Lµo</a:t>
            </a:r>
          </a:p>
        </p:txBody>
      </p:sp>
      <p:sp>
        <p:nvSpPr>
          <p:cNvPr id="98309" name="Text Box 5"/>
          <p:cNvSpPr txBox="1">
            <a:spLocks noChangeArrowheads="1"/>
          </p:cNvSpPr>
          <p:nvPr/>
        </p:nvSpPr>
        <p:spPr bwMode="auto">
          <a:xfrm>
            <a:off x="1981200" y="2438400"/>
            <a:ext cx="9906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chemeClr val="tx2"/>
                </a:solidFill>
                <a:latin typeface=".VnTimeH" pitchFamily="34" charset="0"/>
              </a:rPr>
              <a:t>Th¸i lan</a:t>
            </a:r>
          </a:p>
        </p:txBody>
      </p:sp>
      <p:sp>
        <p:nvSpPr>
          <p:cNvPr id="98310" name="Text Box 6"/>
          <p:cNvSpPr txBox="1">
            <a:spLocks noChangeArrowheads="1"/>
          </p:cNvSpPr>
          <p:nvPr/>
        </p:nvSpPr>
        <p:spPr bwMode="auto">
          <a:xfrm rot="-3771019">
            <a:off x="3245644" y="2864644"/>
            <a:ext cx="20431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chemeClr val="tx2"/>
                </a:solidFill>
                <a:latin typeface=".VnTimeH" pitchFamily="34" charset="0"/>
              </a:rPr>
              <a:t>B  i  Ó  n    ®  «  n  g</a:t>
            </a:r>
          </a:p>
        </p:txBody>
      </p:sp>
      <p:sp>
        <p:nvSpPr>
          <p:cNvPr id="98311" name="Text Box 7"/>
          <p:cNvSpPr txBox="1">
            <a:spLocks noChangeArrowheads="1"/>
          </p:cNvSpPr>
          <p:nvPr/>
        </p:nvSpPr>
        <p:spPr bwMode="auto">
          <a:xfrm>
            <a:off x="2819400" y="4419600"/>
            <a:ext cx="16002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chemeClr val="tx2"/>
                </a:solidFill>
                <a:latin typeface=".VnTimeH" pitchFamily="34" charset="0"/>
              </a:rPr>
              <a:t>M  a  l  a  y  x  i  a</a:t>
            </a:r>
          </a:p>
        </p:txBody>
      </p:sp>
      <p:sp>
        <p:nvSpPr>
          <p:cNvPr id="98312" name="Text Box 8"/>
          <p:cNvSpPr txBox="1">
            <a:spLocks noChangeArrowheads="1"/>
          </p:cNvSpPr>
          <p:nvPr/>
        </p:nvSpPr>
        <p:spPr bwMode="auto">
          <a:xfrm>
            <a:off x="3429000" y="5334000"/>
            <a:ext cx="2819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chemeClr val="tx2"/>
                </a:solidFill>
                <a:latin typeface=".VnTimeH" pitchFamily="34" charset="0"/>
              </a:rPr>
              <a:t>I     n    ®    «    n    ª    x    i    a</a:t>
            </a:r>
          </a:p>
        </p:txBody>
      </p:sp>
      <p:sp>
        <p:nvSpPr>
          <p:cNvPr id="98313" name="Text Box 9"/>
          <p:cNvSpPr txBox="1">
            <a:spLocks noChangeArrowheads="1"/>
          </p:cNvSpPr>
          <p:nvPr/>
        </p:nvSpPr>
        <p:spPr bwMode="auto">
          <a:xfrm rot="-4443277">
            <a:off x="4738688" y="2895600"/>
            <a:ext cx="1219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chemeClr val="tx2"/>
                </a:solidFill>
                <a:latin typeface=".VnTimeH" pitchFamily="34" charset="0"/>
              </a:rPr>
              <a:t>Philippin</a:t>
            </a:r>
          </a:p>
        </p:txBody>
      </p:sp>
      <p:sp>
        <p:nvSpPr>
          <p:cNvPr id="98314" name="Text Box 10"/>
          <p:cNvSpPr txBox="1">
            <a:spLocks noChangeArrowheads="1"/>
          </p:cNvSpPr>
          <p:nvPr/>
        </p:nvSpPr>
        <p:spPr bwMode="auto">
          <a:xfrm>
            <a:off x="1524000" y="1905000"/>
            <a:ext cx="1143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chemeClr val="tx2"/>
                </a:solidFill>
                <a:latin typeface=".VnTimeH" pitchFamily="34" charset="0"/>
              </a:rPr>
              <a:t>myanma</a:t>
            </a:r>
          </a:p>
        </p:txBody>
      </p:sp>
      <p:sp>
        <p:nvSpPr>
          <p:cNvPr id="98315" name="Text Box 11"/>
          <p:cNvSpPr txBox="1">
            <a:spLocks noChangeArrowheads="1"/>
          </p:cNvSpPr>
          <p:nvPr/>
        </p:nvSpPr>
        <p:spPr bwMode="auto">
          <a:xfrm>
            <a:off x="1676400" y="3124200"/>
            <a:ext cx="1600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chemeClr val="tx2"/>
                </a:solidFill>
                <a:latin typeface=".VnTimeH" pitchFamily="34" charset="0"/>
              </a:rPr>
              <a:t>campuchia</a:t>
            </a:r>
          </a:p>
        </p:txBody>
      </p:sp>
      <p:sp>
        <p:nvSpPr>
          <p:cNvPr id="98316" name="Text Box 12"/>
          <p:cNvSpPr txBox="1">
            <a:spLocks noChangeArrowheads="1"/>
          </p:cNvSpPr>
          <p:nvPr/>
        </p:nvSpPr>
        <p:spPr bwMode="auto">
          <a:xfrm>
            <a:off x="4191000" y="3870325"/>
            <a:ext cx="990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chemeClr val="tx2"/>
                </a:solidFill>
                <a:latin typeface=".VnTimeH" pitchFamily="34" charset="0"/>
              </a:rPr>
              <a:t>Brunªy</a:t>
            </a:r>
          </a:p>
        </p:txBody>
      </p:sp>
      <p:sp>
        <p:nvSpPr>
          <p:cNvPr id="98317" name="Text Box 13"/>
          <p:cNvSpPr txBox="1">
            <a:spLocks noChangeArrowheads="1"/>
          </p:cNvSpPr>
          <p:nvPr/>
        </p:nvSpPr>
        <p:spPr bwMode="auto">
          <a:xfrm>
            <a:off x="2209800" y="152400"/>
            <a:ext cx="4953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chemeClr val="tx2"/>
                </a:solidFill>
                <a:latin typeface=".VnTimeH" pitchFamily="34" charset="0"/>
              </a:rPr>
              <a:t>L­îc ®å ®«ng nam ¸</a:t>
            </a:r>
          </a:p>
        </p:txBody>
      </p:sp>
      <p:sp>
        <p:nvSpPr>
          <p:cNvPr id="98318" name="Text Box 14"/>
          <p:cNvSpPr txBox="1">
            <a:spLocks noChangeArrowheads="1"/>
          </p:cNvSpPr>
          <p:nvPr/>
        </p:nvSpPr>
        <p:spPr bwMode="auto">
          <a:xfrm>
            <a:off x="6858000" y="2057400"/>
            <a:ext cx="1676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chemeClr val="tx2"/>
                </a:solidFill>
                <a:latin typeface=".VnArialH" pitchFamily="34" charset="0"/>
              </a:rPr>
              <a:t>ChÝ tuyÕn B¾c</a:t>
            </a:r>
          </a:p>
        </p:txBody>
      </p:sp>
      <p:sp>
        <p:nvSpPr>
          <p:cNvPr id="98319" name="Text Box 15"/>
          <p:cNvSpPr txBox="1">
            <a:spLocks noChangeArrowheads="1"/>
          </p:cNvSpPr>
          <p:nvPr/>
        </p:nvSpPr>
        <p:spPr bwMode="auto">
          <a:xfrm>
            <a:off x="7315200" y="4267200"/>
            <a:ext cx="1219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chemeClr val="tx2"/>
                </a:solidFill>
                <a:latin typeface=".VnArial" pitchFamily="34" charset="0"/>
              </a:rPr>
              <a:t>XÝch ®¹o</a:t>
            </a:r>
          </a:p>
        </p:txBody>
      </p:sp>
      <p:sp>
        <p:nvSpPr>
          <p:cNvPr id="98320" name="Text Box 16"/>
          <p:cNvSpPr txBox="1">
            <a:spLocks noChangeArrowheads="1"/>
          </p:cNvSpPr>
          <p:nvPr/>
        </p:nvSpPr>
        <p:spPr bwMode="auto">
          <a:xfrm>
            <a:off x="2971800" y="4724400"/>
            <a:ext cx="7620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chemeClr val="tx2"/>
                </a:solidFill>
                <a:latin typeface=".VnArial" pitchFamily="34" charset="0"/>
              </a:rPr>
              <a:t>Xin-ga-po</a:t>
            </a:r>
          </a:p>
        </p:txBody>
      </p:sp>
      <p:grpSp>
        <p:nvGrpSpPr>
          <p:cNvPr id="98321" name="Group 17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pic>
          <p:nvPicPr>
            <p:cNvPr id="98322" name="Picture 18" descr="n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5400000">
              <a:off x="-2137" y="2137"/>
              <a:ext cx="4320" cy="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98323" name="Picture 19" descr="n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5400000">
              <a:off x="3577" y="2137"/>
              <a:ext cx="4320" cy="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98324" name="Picture 20" descr="n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4259"/>
              <a:ext cx="5760" cy="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98325" name="Picture 21" descr="n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0"/>
              <a:ext cx="5760" cy="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83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83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8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332" name="Picture 4" descr="Luoc_do_Viet_Nam_trong_khu_vuc_Dong_Nam_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52400"/>
            <a:ext cx="8915400" cy="6534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3" name="Text Box 5"/>
          <p:cNvSpPr txBox="1">
            <a:spLocks noChangeArrowheads="1"/>
          </p:cNvSpPr>
          <p:nvPr/>
        </p:nvSpPr>
        <p:spPr bwMode="auto">
          <a:xfrm>
            <a:off x="381000" y="1371600"/>
            <a:ext cx="28194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Bản đồ </a:t>
            </a:r>
          </a:p>
          <a:p>
            <a:pPr>
              <a:spcBef>
                <a:spcPct val="50000"/>
              </a:spcBef>
            </a:pPr>
            <a:r>
              <a:rPr lang="en-US" sz="4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Việt Nam</a:t>
            </a:r>
          </a:p>
        </p:txBody>
      </p:sp>
      <p:pic>
        <p:nvPicPr>
          <p:cNvPr id="104456" name="Picture 8" descr="Luoc_do_mat_do_dan_so_Viet_Na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57600" y="152400"/>
            <a:ext cx="5029200" cy="6477000"/>
          </a:xfrm>
          <a:prstGeom prst="rect">
            <a:avLst/>
          </a:prstGeom>
          <a:noFill/>
        </p:spPr>
      </p:pic>
      <p:sp>
        <p:nvSpPr>
          <p:cNvPr id="104457" name="Text Box 9"/>
          <p:cNvSpPr txBox="1">
            <a:spLocks noChangeArrowheads="1"/>
          </p:cNvSpPr>
          <p:nvPr/>
        </p:nvSpPr>
        <p:spPr bwMode="auto">
          <a:xfrm>
            <a:off x="304800" y="3581400"/>
            <a:ext cx="28956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+ Chỉ trên bản đồ vị trí và giới hạn của nước ta.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44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44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4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61" name="Rectangle 5"/>
          <p:cNvSpPr>
            <a:spLocks noChangeArrowheads="1"/>
          </p:cNvSpPr>
          <p:nvPr/>
        </p:nvSpPr>
        <p:spPr bwMode="auto">
          <a:xfrm>
            <a:off x="457200" y="2362200"/>
            <a:ext cx="8382000" cy="3509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en-US" sz="2800" dirty="0">
                <a:solidFill>
                  <a:srgbClr val="0000FF"/>
                </a:solidFill>
                <a:latin typeface=".VnArial" pitchFamily="34" charset="0"/>
              </a:rPr>
              <a:t> - </a:t>
            </a:r>
            <a:r>
              <a:rPr lang="en-US" sz="2800" dirty="0" err="1">
                <a:solidFill>
                  <a:srgbClr val="0000FF"/>
                </a:solidFill>
                <a:latin typeface=".VnArial" pitchFamily="34" charset="0"/>
              </a:rPr>
              <a:t>N­íc</a:t>
            </a:r>
            <a:r>
              <a:rPr lang="en-US" sz="2800" dirty="0">
                <a:solidFill>
                  <a:srgbClr val="0000FF"/>
                </a:solidFill>
                <a:latin typeface=".VnArial" pitchFamily="34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.VnArial" pitchFamily="34" charset="0"/>
              </a:rPr>
              <a:t>ta</a:t>
            </a:r>
            <a:r>
              <a:rPr lang="en-US" sz="2800" dirty="0">
                <a:solidFill>
                  <a:srgbClr val="0000FF"/>
                </a:solidFill>
                <a:latin typeface=".VnArial" pitchFamily="34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.VnArial" pitchFamily="34" charset="0"/>
              </a:rPr>
              <a:t>n»m</a:t>
            </a:r>
            <a:r>
              <a:rPr lang="en-US" sz="2800" dirty="0">
                <a:solidFill>
                  <a:srgbClr val="0000FF"/>
                </a:solidFill>
                <a:latin typeface=".VnArial" pitchFamily="34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trên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bán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đảo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Đông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Dương</a:t>
            </a:r>
            <a:r>
              <a:rPr lang="en-US" sz="2800" dirty="0">
                <a:solidFill>
                  <a:srgbClr val="0000FF"/>
                </a:solidFill>
              </a:rPr>
              <a:t>, </a:t>
            </a:r>
            <a:r>
              <a:rPr lang="en-US" sz="2800" dirty="0" err="1">
                <a:solidFill>
                  <a:srgbClr val="0000FF"/>
                </a:solidFill>
              </a:rPr>
              <a:t>thuộc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.VnArial" pitchFamily="34" charset="0"/>
              </a:rPr>
              <a:t>khu</a:t>
            </a:r>
            <a:r>
              <a:rPr lang="en-US" sz="2800" dirty="0">
                <a:solidFill>
                  <a:srgbClr val="0000FF"/>
                </a:solidFill>
                <a:latin typeface=".VnArial" pitchFamily="34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.VnArial" pitchFamily="34" charset="0"/>
              </a:rPr>
              <a:t>vùc</a:t>
            </a:r>
            <a:r>
              <a:rPr lang="en-US" sz="2800" dirty="0">
                <a:solidFill>
                  <a:srgbClr val="0000FF"/>
                </a:solidFill>
                <a:latin typeface=".VnArial" pitchFamily="34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.VnArial" pitchFamily="34" charset="0"/>
              </a:rPr>
              <a:t>Đ</a:t>
            </a:r>
            <a:r>
              <a:rPr lang="en-US" sz="2800" dirty="0" err="1" smtClean="0">
                <a:solidFill>
                  <a:srgbClr val="0000FF"/>
                </a:solidFill>
                <a:latin typeface=".VnArial" pitchFamily="34" charset="0"/>
              </a:rPr>
              <a:t>«ng</a:t>
            </a:r>
            <a:r>
              <a:rPr lang="en-US" sz="2800" dirty="0" smtClean="0">
                <a:solidFill>
                  <a:srgbClr val="0000FF"/>
                </a:solidFill>
                <a:latin typeface=".VnArial" pitchFamily="34" charset="0"/>
              </a:rPr>
              <a:t> </a:t>
            </a:r>
            <a:r>
              <a:rPr lang="en-US" sz="2800" dirty="0">
                <a:solidFill>
                  <a:srgbClr val="0000FF"/>
                </a:solidFill>
                <a:latin typeface=".VnArial" pitchFamily="34" charset="0"/>
              </a:rPr>
              <a:t>Nam </a:t>
            </a:r>
            <a:r>
              <a:rPr lang="en-US" sz="2800" dirty="0">
                <a:solidFill>
                  <a:srgbClr val="0000FF"/>
                </a:solidFill>
              </a:rPr>
              <a:t>Á</a:t>
            </a:r>
            <a:r>
              <a:rPr lang="en-US" sz="2800" dirty="0">
                <a:solidFill>
                  <a:srgbClr val="0000FF"/>
                </a:solidFill>
                <a:latin typeface=".VnArial" pitchFamily="34" charset="0"/>
              </a:rPr>
              <a:t>. </a:t>
            </a:r>
            <a:r>
              <a:rPr lang="en-US" sz="2800" dirty="0" err="1">
                <a:solidFill>
                  <a:srgbClr val="0000FF"/>
                </a:solidFill>
                <a:latin typeface=".VnArial" pitchFamily="34" charset="0"/>
              </a:rPr>
              <a:t>Đất</a:t>
            </a:r>
            <a:r>
              <a:rPr lang="en-US" sz="2800" dirty="0">
                <a:solidFill>
                  <a:srgbClr val="0000FF"/>
                </a:solidFill>
                <a:latin typeface=".VnArial" pitchFamily="34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.VnArial" pitchFamily="34" charset="0"/>
              </a:rPr>
              <a:t>nước</a:t>
            </a:r>
            <a:r>
              <a:rPr lang="en-US" sz="2800" dirty="0">
                <a:solidFill>
                  <a:srgbClr val="0000FF"/>
                </a:solidFill>
                <a:latin typeface=".VnArial" pitchFamily="34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.VnArial" pitchFamily="34" charset="0"/>
              </a:rPr>
              <a:t>ta</a:t>
            </a:r>
            <a:r>
              <a:rPr lang="en-US" sz="2800" dirty="0">
                <a:solidFill>
                  <a:srgbClr val="0000FF"/>
                </a:solidFill>
                <a:latin typeface=".VnArial" pitchFamily="34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.VnArial" pitchFamily="34" charset="0"/>
              </a:rPr>
              <a:t>gồm</a:t>
            </a:r>
            <a:r>
              <a:rPr lang="en-US" sz="2800" dirty="0">
                <a:solidFill>
                  <a:srgbClr val="0000FF"/>
                </a:solidFill>
                <a:latin typeface=".VnArial" pitchFamily="34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.VnArial" pitchFamily="34" charset="0"/>
              </a:rPr>
              <a:t>phần</a:t>
            </a:r>
            <a:r>
              <a:rPr lang="en-US" sz="2800" dirty="0">
                <a:solidFill>
                  <a:srgbClr val="0000FF"/>
                </a:solidFill>
                <a:latin typeface=".VnArial" pitchFamily="34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.VnArial" pitchFamily="34" charset="0"/>
              </a:rPr>
              <a:t>đất</a:t>
            </a:r>
            <a:r>
              <a:rPr lang="en-US" sz="2800" dirty="0">
                <a:solidFill>
                  <a:srgbClr val="0000FF"/>
                </a:solidFill>
                <a:latin typeface=".VnArial" pitchFamily="34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.VnArial" pitchFamily="34" charset="0"/>
              </a:rPr>
              <a:t>liền</a:t>
            </a:r>
            <a:r>
              <a:rPr lang="en-US" sz="2800" dirty="0">
                <a:solidFill>
                  <a:srgbClr val="0000FF"/>
                </a:solidFill>
                <a:latin typeface=".VnArial" pitchFamily="34" charset="0"/>
              </a:rPr>
              <a:t>, </a:t>
            </a:r>
            <a:r>
              <a:rPr lang="en-US" sz="2800" dirty="0" err="1">
                <a:solidFill>
                  <a:srgbClr val="0000FF"/>
                </a:solidFill>
                <a:latin typeface=".VnArial" pitchFamily="34" charset="0"/>
              </a:rPr>
              <a:t>biển</a:t>
            </a:r>
            <a:r>
              <a:rPr lang="en-US" sz="2800" dirty="0">
                <a:solidFill>
                  <a:srgbClr val="0000FF"/>
                </a:solidFill>
                <a:latin typeface=".VnArial" pitchFamily="34" charset="0"/>
              </a:rPr>
              <a:t>, </a:t>
            </a:r>
            <a:r>
              <a:rPr lang="en-US" sz="2800" dirty="0" err="1">
                <a:solidFill>
                  <a:srgbClr val="0000FF"/>
                </a:solidFill>
                <a:latin typeface=".VnArial" pitchFamily="34" charset="0"/>
              </a:rPr>
              <a:t>đảo</a:t>
            </a:r>
            <a:r>
              <a:rPr lang="en-US" sz="2800" dirty="0">
                <a:solidFill>
                  <a:srgbClr val="0000FF"/>
                </a:solidFill>
                <a:latin typeface=".VnArial" pitchFamily="34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và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quần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đảo</a:t>
            </a:r>
            <a:r>
              <a:rPr lang="en-US" sz="2800" dirty="0">
                <a:solidFill>
                  <a:srgbClr val="0000FF"/>
                </a:solidFill>
              </a:rPr>
              <a:t>.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en-US" sz="2800" dirty="0">
                <a:solidFill>
                  <a:srgbClr val="0000FF"/>
                </a:solidFill>
              </a:rPr>
              <a:t> - </a:t>
            </a:r>
            <a:r>
              <a:rPr lang="en-US" sz="2800" dirty="0" err="1">
                <a:solidFill>
                  <a:srgbClr val="0000FF"/>
                </a:solidFill>
              </a:rPr>
              <a:t>Phần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đất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liền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của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nước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ta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giáp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với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Trung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Quốc</a:t>
            </a:r>
            <a:r>
              <a:rPr lang="en-US" sz="2800" dirty="0">
                <a:solidFill>
                  <a:srgbClr val="0000FF"/>
                </a:solidFill>
              </a:rPr>
              <a:t>, </a:t>
            </a:r>
            <a:r>
              <a:rPr lang="en-US" sz="2800" dirty="0" err="1">
                <a:solidFill>
                  <a:srgbClr val="0000FF"/>
                </a:solidFill>
              </a:rPr>
              <a:t>Lào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và</a:t>
            </a:r>
            <a:r>
              <a:rPr lang="en-US" sz="2800" dirty="0">
                <a:solidFill>
                  <a:srgbClr val="0000FF"/>
                </a:solidFill>
              </a:rPr>
              <a:t> Cam- </a:t>
            </a:r>
            <a:r>
              <a:rPr lang="en-US" sz="2800" dirty="0" err="1">
                <a:solidFill>
                  <a:srgbClr val="0000FF"/>
                </a:solidFill>
              </a:rPr>
              <a:t>pu</a:t>
            </a:r>
            <a:r>
              <a:rPr lang="en-US" sz="2800" dirty="0">
                <a:solidFill>
                  <a:srgbClr val="0000FF"/>
                </a:solidFill>
              </a:rPr>
              <a:t>- </a:t>
            </a:r>
            <a:r>
              <a:rPr lang="en-US" sz="2800" dirty="0" err="1">
                <a:solidFill>
                  <a:srgbClr val="0000FF"/>
                </a:solidFill>
              </a:rPr>
              <a:t>chia</a:t>
            </a:r>
            <a:r>
              <a:rPr lang="en-US" sz="2800" dirty="0">
                <a:solidFill>
                  <a:srgbClr val="0000FF"/>
                </a:solidFill>
              </a:rPr>
              <a:t>.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en-US" sz="2800" dirty="0">
                <a:solidFill>
                  <a:srgbClr val="0000FF"/>
                </a:solidFill>
              </a:rPr>
              <a:t> - </a:t>
            </a:r>
            <a:r>
              <a:rPr lang="en-US" sz="2800" dirty="0" err="1">
                <a:solidFill>
                  <a:srgbClr val="0000FF"/>
                </a:solidFill>
              </a:rPr>
              <a:t>Biển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bao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bọc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toàn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bộ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phía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Đông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và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phía</a:t>
            </a:r>
            <a:r>
              <a:rPr lang="en-US" sz="2800" dirty="0">
                <a:solidFill>
                  <a:srgbClr val="0000FF"/>
                </a:solidFill>
              </a:rPr>
              <a:t> Nam </a:t>
            </a:r>
            <a:r>
              <a:rPr lang="en-US" sz="2800" dirty="0" err="1">
                <a:solidFill>
                  <a:srgbClr val="0000FF"/>
                </a:solidFill>
              </a:rPr>
              <a:t>của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nước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ta</a:t>
            </a:r>
            <a:r>
              <a:rPr lang="en-US" sz="2800" dirty="0">
                <a:solidFill>
                  <a:srgbClr val="0000FF"/>
                </a:solidFill>
              </a:rPr>
              <a:t>.</a:t>
            </a:r>
            <a:endParaRPr lang="en-US" sz="2800" dirty="0">
              <a:solidFill>
                <a:srgbClr val="0000FF"/>
              </a:solidFill>
              <a:latin typeface=".VnArial" pitchFamily="34" charset="0"/>
            </a:endParaRPr>
          </a:p>
        </p:txBody>
      </p:sp>
      <p:sp>
        <p:nvSpPr>
          <p:cNvPr id="96262" name="WordArt 6"/>
          <p:cNvSpPr>
            <a:spLocks noChangeArrowheads="1" noChangeShapeType="1" noTextEdit="1"/>
          </p:cNvSpPr>
          <p:nvPr/>
        </p:nvSpPr>
        <p:spPr bwMode="auto">
          <a:xfrm>
            <a:off x="1828800" y="838200"/>
            <a:ext cx="6038850" cy="6778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40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FF00"/>
                    </a:gs>
                    <a:gs pos="100000">
                      <a:srgbClr val="FF0000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Việt Nam đất nước chúng ta</a:t>
            </a:r>
            <a:endParaRPr lang="en-US" sz="4000" b="1" kern="10">
              <a:ln w="9525">
                <a:solidFill>
                  <a:srgbClr val="0000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00FF00"/>
                  </a:gs>
                  <a:gs pos="100000">
                    <a:srgbClr val="FF0000"/>
                  </a:gs>
                </a:gsLst>
                <a:lin ang="5400000" scaled="1"/>
              </a:gradFill>
              <a:latin typeface="Times New Roman"/>
              <a:cs typeface="Times New Roman"/>
            </a:endParaRPr>
          </a:p>
        </p:txBody>
      </p:sp>
      <p:sp>
        <p:nvSpPr>
          <p:cNvPr id="96263" name="Text Box 7"/>
          <p:cNvSpPr txBox="1">
            <a:spLocks noChangeArrowheads="1"/>
          </p:cNvSpPr>
          <p:nvPr/>
        </p:nvSpPr>
        <p:spPr bwMode="auto">
          <a:xfrm>
            <a:off x="3657600" y="228600"/>
            <a:ext cx="2362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u="sng">
                <a:solidFill>
                  <a:srgbClr val="0000FF"/>
                </a:solidFill>
                <a:latin typeface="Times New Roman" pitchFamily="18" charset="0"/>
              </a:rPr>
              <a:t>Địa lí</a:t>
            </a:r>
          </a:p>
        </p:txBody>
      </p:sp>
      <p:sp>
        <p:nvSpPr>
          <p:cNvPr id="96264" name="Text Box 8"/>
          <p:cNvSpPr txBox="1">
            <a:spLocks noChangeArrowheads="1"/>
          </p:cNvSpPr>
          <p:nvPr/>
        </p:nvSpPr>
        <p:spPr bwMode="auto">
          <a:xfrm>
            <a:off x="304800" y="1676400"/>
            <a:ext cx="8382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.VnArial" pitchFamily="34" charset="0"/>
              </a:rPr>
              <a:t>1. Vị t</a:t>
            </a:r>
            <a:r>
              <a:rPr lang="en-US" sz="2800" b="1"/>
              <a:t>rí địa lí và giới hạn</a:t>
            </a:r>
            <a:endParaRPr lang="en-US" sz="2800" b="1">
              <a:latin typeface=".Vn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62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62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6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62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62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6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61" grpId="0"/>
      <p:bldP spid="9626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6" name="Text Box 4"/>
          <p:cNvSpPr txBox="1">
            <a:spLocks noChangeArrowheads="1"/>
          </p:cNvSpPr>
          <p:nvPr/>
        </p:nvSpPr>
        <p:spPr bwMode="auto">
          <a:xfrm>
            <a:off x="304800" y="2438400"/>
            <a:ext cx="81534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</a:rPr>
              <a:t>+ Vị trí nước ta như vậy thì có những thuận lợi và khó khăn gì?</a:t>
            </a:r>
          </a:p>
        </p:txBody>
      </p:sp>
      <p:sp>
        <p:nvSpPr>
          <p:cNvPr id="100357" name="Rectangle 5"/>
          <p:cNvSpPr>
            <a:spLocks noChangeArrowheads="1"/>
          </p:cNvSpPr>
          <p:nvPr/>
        </p:nvSpPr>
        <p:spPr bwMode="auto">
          <a:xfrm>
            <a:off x="317500" y="3505200"/>
            <a:ext cx="8826500" cy="3084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2800">
                <a:solidFill>
                  <a:srgbClr val="003300"/>
                </a:solidFill>
                <a:latin typeface=".VnArial" pitchFamily="34" charset="0"/>
              </a:rPr>
              <a:t>VÞ trÝ n­íc ta thuËn lîi cho viÖc giao l­u víi c¸c n­íc 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en-US" sz="2800">
                <a:solidFill>
                  <a:srgbClr val="003300"/>
                </a:solidFill>
              </a:rPr>
              <a:t>trên thế giới bằng đường bộ, đường biển, đường hàng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en-US" sz="2800">
                <a:solidFill>
                  <a:srgbClr val="003300"/>
                </a:solidFill>
              </a:rPr>
              <a:t> không.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sz="2800">
                <a:solidFill>
                  <a:srgbClr val="003300"/>
                </a:solidFill>
              </a:rPr>
              <a:t>Khó khăn: Vì nước ta ở sát biển  nên hay có bão  về</a:t>
            </a:r>
          </a:p>
          <a:p>
            <a:pPr>
              <a:spcBef>
                <a:spcPct val="50000"/>
              </a:spcBef>
            </a:pPr>
            <a:r>
              <a:rPr lang="en-US" sz="2800">
                <a:solidFill>
                  <a:srgbClr val="003300"/>
                </a:solidFill>
              </a:rPr>
              <a:t>mùa hè và mùa thu.</a:t>
            </a:r>
          </a:p>
        </p:txBody>
      </p:sp>
      <p:sp>
        <p:nvSpPr>
          <p:cNvPr id="100358" name="Text Box 6"/>
          <p:cNvSpPr txBox="1">
            <a:spLocks noChangeArrowheads="1"/>
          </p:cNvSpPr>
          <p:nvPr/>
        </p:nvSpPr>
        <p:spPr bwMode="auto">
          <a:xfrm>
            <a:off x="381000" y="1828800"/>
            <a:ext cx="8382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.VnArial" pitchFamily="34" charset="0"/>
              </a:rPr>
              <a:t>1. Vị t</a:t>
            </a:r>
            <a:r>
              <a:rPr lang="en-US" sz="2800" b="1">
                <a:solidFill>
                  <a:srgbClr val="FF0000"/>
                </a:solidFill>
              </a:rPr>
              <a:t>rí địa lí và giới hạn</a:t>
            </a:r>
            <a:endParaRPr lang="en-US" sz="2800" b="1">
              <a:solidFill>
                <a:srgbClr val="FF0000"/>
              </a:solidFill>
              <a:latin typeface=".VnArial" pitchFamily="34" charset="0"/>
            </a:endParaRPr>
          </a:p>
        </p:txBody>
      </p:sp>
      <p:sp>
        <p:nvSpPr>
          <p:cNvPr id="100360" name="Text Box 8"/>
          <p:cNvSpPr txBox="1">
            <a:spLocks noChangeArrowheads="1"/>
          </p:cNvSpPr>
          <p:nvPr/>
        </p:nvSpPr>
        <p:spPr bwMode="auto">
          <a:xfrm>
            <a:off x="3657600" y="228600"/>
            <a:ext cx="2362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u="sng">
                <a:solidFill>
                  <a:srgbClr val="0000FF"/>
                </a:solidFill>
                <a:latin typeface="Times New Roman" pitchFamily="18" charset="0"/>
              </a:rPr>
              <a:t>Địa lí</a:t>
            </a:r>
          </a:p>
        </p:txBody>
      </p:sp>
      <p:sp>
        <p:nvSpPr>
          <p:cNvPr id="100361" name="WordArt 9"/>
          <p:cNvSpPr>
            <a:spLocks noChangeArrowheads="1" noChangeShapeType="1" noTextEdit="1"/>
          </p:cNvSpPr>
          <p:nvPr/>
        </p:nvSpPr>
        <p:spPr bwMode="auto">
          <a:xfrm>
            <a:off x="1752600" y="838200"/>
            <a:ext cx="6038850" cy="6778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40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FF00"/>
                    </a:gs>
                    <a:gs pos="100000">
                      <a:srgbClr val="FF0000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Việt Nam đất nước chúng ta</a:t>
            </a:r>
            <a:endParaRPr lang="en-US" sz="4000" b="1" kern="10">
              <a:ln w="9525">
                <a:solidFill>
                  <a:srgbClr val="0000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00FF00"/>
                  </a:gs>
                  <a:gs pos="100000">
                    <a:srgbClr val="FF0000"/>
                  </a:gs>
                </a:gsLst>
                <a:lin ang="5400000" scaled="1"/>
              </a:gradFill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0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6" grpId="0"/>
      <p:bldP spid="10035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15" name="Picture 19" descr="Copy of Luoc do Viet Nam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1066800"/>
            <a:ext cx="4953000" cy="5791200"/>
          </a:xfrm>
          <a:prstGeom prst="rect">
            <a:avLst/>
          </a:prstGeom>
          <a:noFill/>
        </p:spPr>
      </p:pic>
      <p:sp>
        <p:nvSpPr>
          <p:cNvPr id="4123" name="Line 27"/>
          <p:cNvSpPr>
            <a:spLocks noChangeShapeType="1"/>
          </p:cNvSpPr>
          <p:nvPr/>
        </p:nvSpPr>
        <p:spPr bwMode="auto">
          <a:xfrm flipV="1">
            <a:off x="1295400" y="3124200"/>
            <a:ext cx="228600" cy="76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 type="triangle" w="sm" len="sm"/>
            <a:tailEnd type="triangl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26" name="Line 30"/>
          <p:cNvSpPr>
            <a:spLocks noChangeShapeType="1"/>
          </p:cNvSpPr>
          <p:nvPr/>
        </p:nvSpPr>
        <p:spPr bwMode="auto">
          <a:xfrm>
            <a:off x="2438400" y="1447800"/>
            <a:ext cx="0" cy="39497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27" name="Line 31"/>
          <p:cNvSpPr>
            <a:spLocks noChangeShapeType="1"/>
          </p:cNvSpPr>
          <p:nvPr/>
        </p:nvSpPr>
        <p:spPr bwMode="auto">
          <a:xfrm>
            <a:off x="381000" y="54102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28" name="Line 32"/>
          <p:cNvSpPr>
            <a:spLocks noChangeShapeType="1"/>
          </p:cNvSpPr>
          <p:nvPr/>
        </p:nvSpPr>
        <p:spPr bwMode="auto">
          <a:xfrm>
            <a:off x="304800" y="1447800"/>
            <a:ext cx="213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29" name="Text Box 33"/>
          <p:cNvSpPr txBox="1">
            <a:spLocks noChangeArrowheads="1"/>
          </p:cNvSpPr>
          <p:nvPr/>
        </p:nvSpPr>
        <p:spPr bwMode="auto">
          <a:xfrm>
            <a:off x="457200" y="3048000"/>
            <a:ext cx="990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  <a:latin typeface=".VnArial" pitchFamily="34" charset="0"/>
              </a:rPr>
              <a:t>50km</a:t>
            </a:r>
          </a:p>
        </p:txBody>
      </p:sp>
      <p:sp>
        <p:nvSpPr>
          <p:cNvPr id="4130" name="Text Box 34"/>
          <p:cNvSpPr txBox="1">
            <a:spLocks noChangeArrowheads="1"/>
          </p:cNvSpPr>
          <p:nvPr/>
        </p:nvSpPr>
        <p:spPr bwMode="auto">
          <a:xfrm>
            <a:off x="2514600" y="2667000"/>
            <a:ext cx="1295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  <a:latin typeface=".VnArial" pitchFamily="34" charset="0"/>
              </a:rPr>
              <a:t>1650km</a:t>
            </a:r>
          </a:p>
        </p:txBody>
      </p:sp>
      <p:sp>
        <p:nvSpPr>
          <p:cNvPr id="4132" name="Text Box 36"/>
          <p:cNvSpPr txBox="1">
            <a:spLocks noChangeArrowheads="1"/>
          </p:cNvSpPr>
          <p:nvPr/>
        </p:nvSpPr>
        <p:spPr bwMode="auto">
          <a:xfrm>
            <a:off x="1752600" y="5410200"/>
            <a:ext cx="762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FF"/>
                </a:solidFill>
                <a:latin typeface=".VnTime" pitchFamily="34" charset="0"/>
              </a:rPr>
              <a:t>C«n §¶o</a:t>
            </a:r>
          </a:p>
        </p:txBody>
      </p:sp>
      <p:sp>
        <p:nvSpPr>
          <p:cNvPr id="4133" name="Text Box 37"/>
          <p:cNvSpPr txBox="1">
            <a:spLocks noChangeArrowheads="1"/>
          </p:cNvSpPr>
          <p:nvPr/>
        </p:nvSpPr>
        <p:spPr bwMode="auto">
          <a:xfrm>
            <a:off x="228600" y="4953000"/>
            <a:ext cx="76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FF"/>
                </a:solidFill>
                <a:latin typeface=".VnTime" pitchFamily="34" charset="0"/>
              </a:rPr>
              <a:t>§. Phó Quèc</a:t>
            </a:r>
          </a:p>
        </p:txBody>
      </p:sp>
      <p:sp>
        <p:nvSpPr>
          <p:cNvPr id="4134" name="AutoShape 38"/>
          <p:cNvSpPr>
            <a:spLocks noChangeArrowheads="1"/>
          </p:cNvSpPr>
          <p:nvPr/>
        </p:nvSpPr>
        <p:spPr bwMode="auto">
          <a:xfrm>
            <a:off x="381000" y="5715000"/>
            <a:ext cx="3810000" cy="838200"/>
          </a:xfrm>
          <a:prstGeom prst="cloudCallout">
            <a:avLst>
              <a:gd name="adj1" fmla="val -39708"/>
              <a:gd name="adj2" fmla="val -162690"/>
            </a:avLst>
          </a:prstGeom>
          <a:solidFill>
            <a:srgbClr val="CC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r>
              <a:rPr lang="en-US" sz="2000" b="1">
                <a:solidFill>
                  <a:srgbClr val="0000FF"/>
                </a:solidFill>
                <a:latin typeface=".VnTime" pitchFamily="34" charset="0"/>
              </a:rPr>
              <a:t>DiÖn tÝch: </a:t>
            </a:r>
          </a:p>
          <a:p>
            <a:pPr algn="ctr"/>
            <a:r>
              <a:rPr lang="en-US" sz="2000" b="1">
                <a:solidFill>
                  <a:srgbClr val="0000FF"/>
                </a:solidFill>
                <a:latin typeface=".VnTime" pitchFamily="34" charset="0"/>
              </a:rPr>
              <a:t>330 000km</a:t>
            </a:r>
            <a:r>
              <a:rPr lang="en-US" sz="2000" b="1" baseline="30000">
                <a:solidFill>
                  <a:srgbClr val="0000FF"/>
                </a:solidFill>
                <a:latin typeface=".VnTime" pitchFamily="34" charset="0"/>
              </a:rPr>
              <a:t>2</a:t>
            </a:r>
            <a:endParaRPr lang="en-US" sz="2000" b="1">
              <a:solidFill>
                <a:srgbClr val="0000FF"/>
              </a:solidFill>
              <a:latin typeface=".VnTime" pitchFamily="34" charset="0"/>
            </a:endParaRPr>
          </a:p>
        </p:txBody>
      </p:sp>
      <p:sp>
        <p:nvSpPr>
          <p:cNvPr id="4145" name="Text Box 49"/>
          <p:cNvSpPr txBox="1">
            <a:spLocks noChangeArrowheads="1"/>
          </p:cNvSpPr>
          <p:nvPr/>
        </p:nvSpPr>
        <p:spPr bwMode="auto">
          <a:xfrm>
            <a:off x="228600" y="457200"/>
            <a:ext cx="6324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.VnArial" pitchFamily="34" charset="0"/>
              </a:rPr>
              <a:t>2. H</a:t>
            </a:r>
            <a:r>
              <a:rPr lang="en-US" sz="2800" b="1">
                <a:solidFill>
                  <a:srgbClr val="FF0000"/>
                </a:solidFill>
              </a:rPr>
              <a:t>ình dạng và  diện tích</a:t>
            </a:r>
            <a:endParaRPr lang="en-US" sz="2800" b="1">
              <a:solidFill>
                <a:srgbClr val="FF0000"/>
              </a:solidFill>
              <a:latin typeface=".VnArial" pitchFamily="34" charset="0"/>
            </a:endParaRPr>
          </a:p>
        </p:txBody>
      </p:sp>
      <p:sp>
        <p:nvSpPr>
          <p:cNvPr id="4147" name="Rectangle 51"/>
          <p:cNvSpPr>
            <a:spLocks noChangeArrowheads="1"/>
          </p:cNvSpPr>
          <p:nvPr/>
        </p:nvSpPr>
        <p:spPr bwMode="auto">
          <a:xfrm>
            <a:off x="4876800" y="3429000"/>
            <a:ext cx="4038600" cy="265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>
                <a:solidFill>
                  <a:srgbClr val="0000FF"/>
                </a:solidFill>
                <a:latin typeface=".VnArial" pitchFamily="34" charset="0"/>
              </a:rPr>
              <a:t>+</a:t>
            </a:r>
            <a:r>
              <a:rPr lang="en-US" sz="28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Từ bắc vào Nam nước ta dài bao nhiêu km?</a:t>
            </a:r>
          </a:p>
          <a:p>
            <a:r>
              <a:rPr lang="en-US" sz="28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+ Chỗ hẹp nhất bao nhiêu km?</a:t>
            </a:r>
          </a:p>
          <a:p>
            <a:r>
              <a:rPr lang="en-US" sz="28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+ Diện tích phần đất liền nước ta bao nhiêu km</a:t>
            </a:r>
            <a:r>
              <a:rPr lang="en-US" sz="2800" baseline="30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>
              <a:solidFill>
                <a:srgbClr val="0000FF"/>
              </a:solidFill>
              <a:latin typeface=".VnArial" pitchFamily="34" charset="0"/>
            </a:endParaRPr>
          </a:p>
        </p:txBody>
      </p:sp>
      <p:sp>
        <p:nvSpPr>
          <p:cNvPr id="4150" name="Rectangle 54"/>
          <p:cNvSpPr>
            <a:spLocks noChangeArrowheads="1"/>
          </p:cNvSpPr>
          <p:nvPr/>
        </p:nvSpPr>
        <p:spPr bwMode="auto">
          <a:xfrm>
            <a:off x="4876800" y="3429000"/>
            <a:ext cx="4267200" cy="3200400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buFontTx/>
              <a:buChar char="-"/>
            </a:pPr>
            <a:r>
              <a:rPr lang="en-US" sz="28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Từ Bắc vào Nam, phần </a:t>
            </a:r>
          </a:p>
          <a:p>
            <a:pPr algn="ctr"/>
            <a:r>
              <a:rPr lang="en-US" sz="28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đất liền nước ta dài 1650</a:t>
            </a:r>
          </a:p>
          <a:p>
            <a:pPr algn="ctr"/>
            <a:r>
              <a:rPr lang="en-US" sz="28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Km.</a:t>
            </a:r>
          </a:p>
          <a:p>
            <a:pPr algn="ctr">
              <a:buFontTx/>
              <a:buChar char="-"/>
            </a:pPr>
            <a:r>
              <a:rPr lang="en-US" sz="28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Nơi hẹp nhất là 50 km.</a:t>
            </a:r>
          </a:p>
          <a:p>
            <a:pPr algn="ctr">
              <a:buFontTx/>
              <a:buChar char="-"/>
            </a:pPr>
            <a:r>
              <a:rPr lang="en-US" sz="28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Diện tích lãnh thổ nước ta</a:t>
            </a:r>
          </a:p>
          <a:p>
            <a:pPr algn="ctr"/>
            <a:r>
              <a:rPr lang="en-US" sz="28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vào khoảng 330.000km.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4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500"/>
                            </p:stCondLst>
                            <p:childTnLst>
                              <p:par>
                                <p:cTn id="3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4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500"/>
                            </p:stCondLst>
                            <p:childTnLst>
                              <p:par>
                                <p:cTn id="4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23" grpId="0" animBg="1"/>
      <p:bldP spid="4126" grpId="0" animBg="1"/>
      <p:bldP spid="4127" grpId="0" animBg="1"/>
      <p:bldP spid="4128" grpId="0" animBg="1"/>
      <p:bldP spid="4129" grpId="0"/>
      <p:bldP spid="4130" grpId="1"/>
      <p:bldP spid="4134" grpId="0" animBg="1"/>
      <p:bldP spid="4147" grpId="0"/>
      <p:bldP spid="415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457200" y="2057400"/>
            <a:ext cx="8305800" cy="3297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endParaRPr lang="en-US" sz="2800" b="1">
              <a:solidFill>
                <a:srgbClr val="003300"/>
              </a:solidFill>
              <a:latin typeface=".VnArial" pitchFamily="34" charset="0"/>
            </a:endParaRPr>
          </a:p>
          <a:p>
            <a:pPr marL="342900" indent="-342900"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2800" b="1">
                <a:solidFill>
                  <a:srgbClr val="003300"/>
                </a:solidFill>
                <a:latin typeface=".VnArial" pitchFamily="34" charset="0"/>
              </a:rPr>
              <a:t>PhÇn ®Êt liÒn nước ta hÑp ngang, tr¶i dµi theo ph­¬ng B¾c Nam với đường bờ biển cong h</a:t>
            </a:r>
            <a:r>
              <a:rPr lang="en-US" sz="2800" b="1">
                <a:solidFill>
                  <a:srgbClr val="003300"/>
                </a:solidFill>
              </a:rPr>
              <a:t>ì</a:t>
            </a:r>
            <a:r>
              <a:rPr lang="en-US" sz="2800" b="1">
                <a:solidFill>
                  <a:srgbClr val="003300"/>
                </a:solidFill>
                <a:latin typeface=".VnArial" pitchFamily="34" charset="0"/>
              </a:rPr>
              <a:t>nh chữ </a:t>
            </a:r>
            <a:r>
              <a:rPr lang="en-US" sz="2800" b="1">
                <a:solidFill>
                  <a:srgbClr val="FF0000"/>
                </a:solidFill>
                <a:latin typeface=".VnArial" pitchFamily="34" charset="0"/>
              </a:rPr>
              <a:t>S</a:t>
            </a:r>
            <a:r>
              <a:rPr lang="en-US" sz="2800" b="1">
                <a:solidFill>
                  <a:srgbClr val="003300"/>
                </a:solidFill>
                <a:latin typeface=".VnArial" pitchFamily="34" charset="0"/>
              </a:rPr>
              <a:t>.</a:t>
            </a:r>
          </a:p>
          <a:p>
            <a:pPr marL="342900" indent="-342900"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2800" b="1">
                <a:solidFill>
                  <a:srgbClr val="003300"/>
                </a:solidFill>
                <a:latin typeface=".VnArial" pitchFamily="34" charset="0"/>
              </a:rPr>
              <a:t> DiÖn tÝch kho¶ng 330 000km</a:t>
            </a:r>
            <a:r>
              <a:rPr lang="en-US" sz="2800" b="1" baseline="30000">
                <a:solidFill>
                  <a:srgbClr val="003300"/>
                </a:solidFill>
                <a:latin typeface=".VnArial" pitchFamily="34" charset="0"/>
              </a:rPr>
              <a:t>2</a:t>
            </a:r>
            <a:r>
              <a:rPr lang="en-US" sz="2800" b="1">
                <a:solidFill>
                  <a:srgbClr val="003300"/>
                </a:solidFill>
                <a:latin typeface=".VnArial" pitchFamily="34" charset="0"/>
              </a:rPr>
              <a:t>.  </a:t>
            </a:r>
          </a:p>
          <a:p>
            <a:pPr marL="342900" indent="-342900">
              <a:spcBef>
                <a:spcPct val="50000"/>
              </a:spcBef>
              <a:buFont typeface="Wingdings" pitchFamily="2" charset="2"/>
              <a:buNone/>
            </a:pPr>
            <a:endParaRPr lang="en-US" sz="2800" b="1">
              <a:solidFill>
                <a:srgbClr val="003300"/>
              </a:solidFill>
              <a:latin typeface=".VnArial" pitchFamily="34" charset="0"/>
            </a:endParaRPr>
          </a:p>
        </p:txBody>
      </p:sp>
      <p:sp>
        <p:nvSpPr>
          <p:cNvPr id="15376" name="Text Box 16"/>
          <p:cNvSpPr txBox="1">
            <a:spLocks noChangeArrowheads="1"/>
          </p:cNvSpPr>
          <p:nvPr/>
        </p:nvSpPr>
        <p:spPr bwMode="auto">
          <a:xfrm>
            <a:off x="4191000" y="152400"/>
            <a:ext cx="1828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u="sng">
                <a:solidFill>
                  <a:srgbClr val="0000FF"/>
                </a:solidFill>
                <a:latin typeface="Times New Roman" pitchFamily="18" charset="0"/>
              </a:rPr>
              <a:t>Địa lí</a:t>
            </a:r>
          </a:p>
        </p:txBody>
      </p:sp>
      <p:sp>
        <p:nvSpPr>
          <p:cNvPr id="15379" name="Text Box 19"/>
          <p:cNvSpPr txBox="1">
            <a:spLocks noChangeArrowheads="1"/>
          </p:cNvSpPr>
          <p:nvPr/>
        </p:nvSpPr>
        <p:spPr bwMode="auto">
          <a:xfrm>
            <a:off x="533400" y="1828800"/>
            <a:ext cx="6324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latin typeface=".VnArial" pitchFamily="34" charset="0"/>
              </a:rPr>
              <a:t>2. H</a:t>
            </a:r>
            <a:r>
              <a:rPr lang="en-US" sz="2800" b="1">
                <a:solidFill>
                  <a:srgbClr val="0000FF"/>
                </a:solidFill>
              </a:rPr>
              <a:t>ình dạng và  diện tích</a:t>
            </a:r>
            <a:endParaRPr lang="en-US" sz="2800" b="1">
              <a:solidFill>
                <a:srgbClr val="0000FF"/>
              </a:solidFill>
              <a:latin typeface=".VnArial" pitchFamily="34" charset="0"/>
            </a:endParaRPr>
          </a:p>
        </p:txBody>
      </p:sp>
      <p:sp>
        <p:nvSpPr>
          <p:cNvPr id="15383" name="WordArt 23"/>
          <p:cNvSpPr>
            <a:spLocks noChangeArrowheads="1" noChangeShapeType="1" noTextEdit="1"/>
          </p:cNvSpPr>
          <p:nvPr/>
        </p:nvSpPr>
        <p:spPr bwMode="auto">
          <a:xfrm>
            <a:off x="1676400" y="838200"/>
            <a:ext cx="6038850" cy="6778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40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FF00"/>
                    </a:gs>
                    <a:gs pos="100000">
                      <a:srgbClr val="FF0000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Việt Nam đất nước chúng ta</a:t>
            </a:r>
            <a:endParaRPr lang="en-US" sz="4000" b="1" kern="10">
              <a:ln w="9525">
                <a:solidFill>
                  <a:srgbClr val="0000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00FF00"/>
                  </a:gs>
                  <a:gs pos="100000">
                    <a:srgbClr val="FF0000"/>
                  </a:gs>
                </a:gsLst>
                <a:lin ang="5400000" scaled="1"/>
              </a:gradFill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IOLETID" val="11323309"/>
  <p:tag name="VIOLETTITLE" val="Bài 1. Việt Nam đất nước chúng ta"/>
  <p:tag name="VIOLETLESSON" val="1"/>
  <p:tag name="VIOLETCATID" val="8048935"/>
  <p:tag name="VIOLETSUBJECT" val="Địa lý 5"/>
  <p:tag name="VIOLETSOURCE" val="Lê Phúc Thành"/>
  <p:tag name="VIOLETAUTHORID" val="2933824"/>
  <p:tag name="VIOLETAUTHORNAME" val="Lê Phúc Thành"/>
  <p:tag name="VIOLETAUTHORAVATAR" val="2933824.jpg"/>
  <p:tag name="VIOLETAUTHORADDRESS" val="truong phan dinh phung - ho chi minh"/>
  <p:tag name="VIOLETDATE" val="2011-08-09 15:02:01"/>
  <p:tag name="VIOLETHIT" val="271"/>
  <p:tag name="VIOLETLIKE" val="0"/>
  <p:tag name="MMPROD_NEXTUNIQUEID" val="10014"/>
  <p:tag name="MMPROD_UIDATA" val="&lt;database version=&quot;7.0&quot;&gt;&lt;object type=&quot;1&quot; unique_id=&quot;10001&quot;&gt;&lt;object type=&quot;8&quot; unique_id=&quot;11633&quot;&gt;&lt;/object&gt;&lt;object type=&quot;2&quot; unique_id=&quot;11634&quot;&gt;&lt;object type=&quot;3&quot; unique_id=&quot;11635&quot;&gt;&lt;property id=&quot;20148&quot; value=&quot;5&quot;/&gt;&lt;property id=&quot;20300&quot; value=&quot;Slide 1&quot;/&gt;&lt;property id=&quot;20307&quot; value=&quot;291&quot;/&gt;&lt;/object&gt;&lt;object type=&quot;3&quot; unique_id=&quot;11636&quot;&gt;&lt;property id=&quot;20148&quot; value=&quot;5&quot;/&gt;&lt;property id=&quot;20300&quot; value=&quot;Slide 2&quot;/&gt;&lt;property id=&quot;20307&quot; value=&quot;289&quot;/&gt;&lt;/object&gt;&lt;object type=&quot;3&quot; unique_id=&quot;11637&quot;&gt;&lt;property id=&quot;20148&quot; value=&quot;5&quot;/&gt;&lt;property id=&quot;20300&quot; value=&quot;Slide 3&quot;/&gt;&lt;property id=&quot;20307&quot; value=&quot;277&quot;/&gt;&lt;/object&gt;&lt;object type=&quot;3&quot; unique_id=&quot;11638&quot;&gt;&lt;property id=&quot;20148&quot; value=&quot;5&quot;/&gt;&lt;property id=&quot;20300&quot; value=&quot;Slide 4&quot;/&gt;&lt;property id=&quot;20307&quot; value=&quot;278&quot;/&gt;&lt;/object&gt;&lt;object type=&quot;3&quot; unique_id=&quot;11639&quot;&gt;&lt;property id=&quot;20148&quot; value=&quot;5&quot;/&gt;&lt;property id=&quot;20300&quot; value=&quot;Slide 5&quot;/&gt;&lt;property id=&quot;20307&quot; value=&quot;283&quot;/&gt;&lt;/object&gt;&lt;object type=&quot;3&quot; unique_id=&quot;11640&quot;&gt;&lt;property id=&quot;20148&quot; value=&quot;5&quot;/&gt;&lt;property id=&quot;20300&quot; value=&quot;Slide 6&quot;/&gt;&lt;property id=&quot;20307&quot; value=&quot;275&quot;/&gt;&lt;/object&gt;&lt;object type=&quot;3&quot; unique_id=&quot;11641&quot;&gt;&lt;property id=&quot;20148&quot; value=&quot;5&quot;/&gt;&lt;property id=&quot;20300&quot; value=&quot;Slide 7&quot;/&gt;&lt;property id=&quot;20307&quot; value=&quot;279&quot;/&gt;&lt;/object&gt;&lt;object type=&quot;3&quot; unique_id=&quot;11642&quot;&gt;&lt;property id=&quot;20148&quot; value=&quot;5&quot;/&gt;&lt;property id=&quot;20300&quot; value=&quot;Slide 8&quot;/&gt;&lt;property id=&quot;20307&quot; value=&quot;258&quot;/&gt;&lt;/object&gt;&lt;object type=&quot;3&quot; unique_id=&quot;11643&quot;&gt;&lt;property id=&quot;20148&quot; value=&quot;5&quot;/&gt;&lt;property id=&quot;20300&quot; value=&quot;Slide 9&quot;/&gt;&lt;property id=&quot;20307&quot; value=&quot;268&quot;/&gt;&lt;/object&gt;&lt;object type=&quot;3&quot; unique_id=&quot;11644&quot;&gt;&lt;property id=&quot;20148&quot; value=&quot;5&quot;/&gt;&lt;property id=&quot;20300&quot; value=&quot;Slide 10 - &amp;quot;Bài tập&amp;quot;&quot;/&gt;&lt;property id=&quot;20307&quot; value=&quot;274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1236</TotalTime>
  <Words>591</Words>
  <Application>Microsoft Office PowerPoint</Application>
  <PresentationFormat>On-screen Show (4:3)</PresentationFormat>
  <Paragraphs>89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.VnArial</vt:lpstr>
      <vt:lpstr>Arial</vt:lpstr>
      <vt:lpstr>Times New Roman</vt:lpstr>
      <vt:lpstr>.VnTimeH</vt:lpstr>
      <vt:lpstr>.VnArialH</vt:lpstr>
      <vt:lpstr>Wingdings</vt:lpstr>
      <vt:lpstr>.VnTime</vt:lpstr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Bài tập</vt:lpstr>
    </vt:vector>
  </TitlesOfParts>
  <Company>Khoa Giáo dục Tiểu học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Hong Hanh</dc:creator>
  <cp:lastModifiedBy>AutoBVT</cp:lastModifiedBy>
  <cp:revision>122</cp:revision>
  <dcterms:created xsi:type="dcterms:W3CDTF">2005-08-19T06:48:32Z</dcterms:created>
  <dcterms:modified xsi:type="dcterms:W3CDTF">2016-01-21T05:05:26Z</dcterms:modified>
</cp:coreProperties>
</file>